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AU"/>
    </a:defPPr>
    <a:lvl1pPr algn="l" rtl="0" fontAlgn="base">
      <a:lnSpc>
        <a:spcPct val="90000"/>
      </a:lnSpc>
      <a:spcBef>
        <a:spcPct val="50000"/>
      </a:spcBef>
      <a:spcAft>
        <a:spcPct val="0"/>
      </a:spcAft>
      <a:defRPr sz="2600" b="1" kern="1200">
        <a:solidFill>
          <a:srgbClr val="0000CC"/>
        </a:solidFill>
        <a:latin typeface="Parade" pitchFamily="66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0"/>
      </a:spcAft>
      <a:defRPr sz="2600" b="1" kern="1200">
        <a:solidFill>
          <a:srgbClr val="0000CC"/>
        </a:solidFill>
        <a:latin typeface="Parade" pitchFamily="66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0"/>
      </a:spcAft>
      <a:defRPr sz="2600" b="1" kern="1200">
        <a:solidFill>
          <a:srgbClr val="0000CC"/>
        </a:solidFill>
        <a:latin typeface="Parade" pitchFamily="66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0"/>
      </a:spcAft>
      <a:defRPr sz="2600" b="1" kern="1200">
        <a:solidFill>
          <a:srgbClr val="0000CC"/>
        </a:solidFill>
        <a:latin typeface="Parade" pitchFamily="66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0"/>
      </a:spcAft>
      <a:defRPr sz="2600" b="1" kern="1200">
        <a:solidFill>
          <a:srgbClr val="0000CC"/>
        </a:solidFill>
        <a:latin typeface="Parade" pitchFamily="66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rgbClr val="0000CC"/>
        </a:solidFill>
        <a:latin typeface="Parade" pitchFamily="66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rgbClr val="0000CC"/>
        </a:solidFill>
        <a:latin typeface="Parade" pitchFamily="66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rgbClr val="0000CC"/>
        </a:solidFill>
        <a:latin typeface="Parade" pitchFamily="66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rgbClr val="0000CC"/>
        </a:solidFill>
        <a:latin typeface="Parade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33800"/>
            <a:ext cx="91440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6934200" cy="685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A16FE446-35FA-406F-8AED-054319962E1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774036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64324-844D-4254-B94A-298DBB6F542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45020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524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67EFB-A02C-4BB8-9154-6A7085A108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587031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771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990600"/>
            <a:ext cx="3771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17CB8-1B06-4854-BA88-923763FFEF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4352658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3771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771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9A578-6BB8-4D0F-9E2B-56763660D59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8414671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7696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3695700"/>
            <a:ext cx="7696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8BCA-06C5-4EE5-87BE-7AF9F3FB655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392295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7696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3695700"/>
            <a:ext cx="7696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14F76-53C4-4624-9A1E-7995617F433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39671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BBA8-EF89-489F-A000-F383FC3C368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83969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2AB03-AE1B-4B41-8D5E-0D656DC208D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72904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7719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7719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4D9F-9DCD-4F09-98EE-CABABDAC7D3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76745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D2CC-F3DA-46AF-86D8-3B20AE36C1E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93356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A29A6-8DF1-4834-93C1-AA90F260615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96689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AF2A-7DD2-4928-B9FB-B74AD6ADBF7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1354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92CF-F493-4529-B73F-DE2434EDFD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2365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C37F5-51C3-462E-954A-3E47CA05993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1922048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990600"/>
            <a:ext cx="769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0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5FC5C41-A31C-42FA-AEC1-3C337C7E78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rick%20wood\My%20Documents\RICK'S\Productions\sounds\baz1a.wav" TargetMode="External"/><Relationship Id="rId7" Type="http://schemas.openxmlformats.org/officeDocument/2006/relationships/image" Target="../media/image5.gif"/><Relationship Id="rId2" Type="http://schemas.openxmlformats.org/officeDocument/2006/relationships/audio" Target="file:///C:\Documents%20and%20Settings\rick%20wood\My%20Documents\RICK'S\Productions\sounds\baz1d.wav" TargetMode="External"/><Relationship Id="rId1" Type="http://schemas.openxmlformats.org/officeDocument/2006/relationships/audio" Target="file:///C:\Documents%20and%20Settings\rick%20wood\My%20Documents\RICK'S\Productions\sounds\baz1b.wav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4" Type="http://schemas.openxmlformats.org/officeDocument/2006/relationships/audio" Target="file:///C:\Documents%20and%20Settings\rick%20wood\My%20Documents\RICK'S\Productions\sounds\baz1c.wa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20938"/>
            <a:ext cx="9144000" cy="1871662"/>
          </a:xfrm>
        </p:spPr>
        <p:txBody>
          <a:bodyPr/>
          <a:lstStyle/>
          <a:p>
            <a:pPr eaLnBrk="1" hangingPunct="1"/>
            <a:r>
              <a:rPr lang="en-NZ" altLang="en-US" sz="8800" smtClean="0"/>
              <a:t>Osmosis -</a:t>
            </a:r>
            <a:br>
              <a:rPr lang="en-NZ" altLang="en-US" sz="8800" smtClean="0"/>
            </a:br>
            <a:r>
              <a:rPr lang="en-NZ" altLang="en-US" sz="3600" smtClean="0"/>
              <a:t>the inside story</a:t>
            </a:r>
            <a:endParaRPr lang="en-AU" altLang="en-US" sz="8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684213" cy="685800"/>
          </a:xfrm>
        </p:spPr>
        <p:txBody>
          <a:bodyPr/>
          <a:lstStyle/>
          <a:p>
            <a:pPr eaLnBrk="1" hangingPunct="1"/>
            <a:r>
              <a:rPr lang="en-NZ" altLang="en-US" smtClean="0"/>
              <a:t>By</a:t>
            </a:r>
            <a:endParaRPr lang="en-AU" altLang="en-US" smtClean="0"/>
          </a:p>
        </p:txBody>
      </p:sp>
      <p:pic>
        <p:nvPicPr>
          <p:cNvPr id="2053" name="Picture 5" descr="Name 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7063"/>
            <a:ext cx="2628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60575"/>
            <a:ext cx="3771900" cy="4187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I am now sitting on a root hair.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Notice these small holes in the outer membrane of the hair.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These are called pores.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12292" name="Picture 7" descr="baz-9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205038"/>
            <a:ext cx="3343275" cy="25527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60575"/>
            <a:ext cx="3771900" cy="4187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See how this water particle can fit through the pores.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Water particles are always moving in and out of the pores.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13316" name="Picture 7" descr="baz-10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8713" y="2252663"/>
            <a:ext cx="3095625" cy="2733675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125538"/>
            <a:ext cx="3975100" cy="46894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See the water particles in that film of water.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They are constantly moving.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Some going in and some coming out of the pores.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I want to go in there, but first I’m going to have to shrink down and put on some gear.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Meet you back here soon!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14340" name="Picture 7" descr="baz-12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276475"/>
            <a:ext cx="3600450" cy="235585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16113"/>
            <a:ext cx="4010025" cy="43322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Ok – I’m ready!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Got my scuba gear with a built in microphone, so off we go!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15364" name="Picture 7" descr="baz-13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708275"/>
            <a:ext cx="3455988" cy="1722438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557338"/>
            <a:ext cx="4897438" cy="46910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NZ" altLang="en-US" smtClean="0">
                <a:latin typeface="Comic Sans MS" pitchFamily="66" charset="0"/>
              </a:rPr>
              <a:t>Banzai !!!</a:t>
            </a:r>
            <a:endParaRPr lang="en-AU" altLang="en-US" smtClean="0">
              <a:latin typeface="Comic Sans MS" pitchFamily="66" charset="0"/>
            </a:endParaRPr>
          </a:p>
        </p:txBody>
      </p:sp>
      <p:pic>
        <p:nvPicPr>
          <p:cNvPr id="16388" name="Picture 29" descr="baz-14-15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133600"/>
            <a:ext cx="4535487" cy="3233738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Look at all the particles moving around.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The small water particles can enter and leave through the pores, but those sugar, protein and other ones are too big.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Keep in mind that big particles take up a lot of room in the cell, meaning there is less room in the cell for water particles.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17412" name="Picture 7" descr="baz-16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16113"/>
            <a:ext cx="3671888" cy="2624137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268413"/>
            <a:ext cx="3182937" cy="49799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Now it stands to reason that there are more water particles outside of the cell membrane than inside of it.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So – since the particles are always moving around, more particles will move into the root hair than will move out – unless the cell is really full that is.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18436" name="Picture 10" descr="baz17brd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151063"/>
            <a:ext cx="4492625" cy="3074987"/>
          </a:xfrm>
          <a:noFill/>
        </p:spPr>
      </p:pic>
      <p:pic>
        <p:nvPicPr>
          <p:cNvPr id="18437" name="Picture 8" descr="baz-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73463"/>
            <a:ext cx="17907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05038"/>
            <a:ext cx="3771900" cy="40433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But the cell will never become full because the water moves further in and then up the veins in the middle of the root.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That explains how water gets in – BUT!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19460" name="Picture 7" descr="baz-19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5213" y="2443163"/>
            <a:ext cx="3441700" cy="2568575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03350" y="4292600"/>
            <a:ext cx="6624638" cy="195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I am now going to make myself unpopular by wheeling out some of those nasty big words that scientists like to make up.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20484" name="Picture 7" descr="baz-20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412875"/>
            <a:ext cx="4968875" cy="24003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Ok, lets see what…. Oops – who put that in here?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This word looks more promising, let’s learn about diffusion.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21508" name="Picture 9" descr="baz-21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990600"/>
            <a:ext cx="4575175" cy="25527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baz1b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9418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baz1d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9418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baz1a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9418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baz1c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68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91100" y="1989138"/>
            <a:ext cx="3771900" cy="42592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Hi there.</a:t>
            </a: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Cillus is the name.</a:t>
            </a: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Baz Cillus - animated reporter for BioNews.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I’m going to show you how plants take in water. 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4104" name="Picture 9" descr="baz-1"/>
          <p:cNvPicPr>
            <a:picLocks noChangeAspect="1" noChangeArrowheads="1" noCrop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89138"/>
            <a:ext cx="3167062" cy="33845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0" fill="hold"/>
                                        <p:tgtEl>
                                          <p:spTgt spid="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00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200" fill="hold"/>
                                        <p:tgtEl>
                                          <p:spTgt spid="7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00" fill="hold"/>
                                        <p:tgtEl>
                                          <p:spTgt spid="7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9"/>
                </p:tgtEl>
              </p:cMediaNode>
            </p:audio>
            <p:audio>
              <p:cMediaNode vol="100000"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1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2"/>
                </p:tgtEl>
              </p:cMediaNode>
            </p:audio>
          </p:childTnLst>
        </p:cTn>
      </p:par>
    </p:tnLst>
    <p:bldLst>
      <p:bldP spid="7172" grpId="0"/>
      <p:bldP spid="717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altLang="en-US" sz="3600" b="1" smtClean="0">
                <a:latin typeface="Comic Sans MS" pitchFamily="66" charset="0"/>
              </a:rPr>
              <a:t>Diffusion</a:t>
            </a:r>
            <a:endParaRPr lang="en-AU" altLang="en-US" sz="3600" b="1" smtClean="0">
              <a:latin typeface="Comic Sans MS" pitchFamily="66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24075" y="4221163"/>
            <a:ext cx="5256213" cy="202723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I can best show diffusion by dropping this crystal into a beaker of water…..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22532" name="Picture 7" descr="baz-23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484313"/>
            <a:ext cx="4421187" cy="25908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altLang="en-US" sz="3600" b="1" smtClean="0">
                <a:latin typeface="Comic Sans MS" pitchFamily="66" charset="0"/>
              </a:rPr>
              <a:t>Diffusion</a:t>
            </a:r>
            <a:endParaRPr lang="en-AU" altLang="en-US" sz="3600" b="1" smtClean="0">
              <a:latin typeface="Comic Sans MS" pitchFamily="66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990600"/>
            <a:ext cx="4478337" cy="5257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You saw the crystal dissolve. 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It broke up to smaller and smaller particles which spread out from where there were more of them, to areas where there were fewer of them.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After a few hours they will have spread evenly through the water.  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This is called </a:t>
            </a:r>
            <a:r>
              <a:rPr lang="en-NZ" altLang="en-US" sz="2000" smtClean="0">
                <a:solidFill>
                  <a:schemeClr val="bg1"/>
                </a:solidFill>
                <a:latin typeface="Comic Sans MS" pitchFamily="66" charset="0"/>
              </a:rPr>
              <a:t>diffusion</a:t>
            </a:r>
            <a:r>
              <a:rPr lang="en-NZ" altLang="en-US" sz="2000" smtClean="0">
                <a:latin typeface="Comic Sans MS" pitchFamily="66" charset="0"/>
              </a:rPr>
              <a:t> and it helps plants take in water and other substances.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23556" name="Picture 7" descr="baz-26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3200" y="1773238"/>
            <a:ext cx="2489200" cy="3008312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altLang="en-US" sz="4000" b="1" smtClean="0">
                <a:latin typeface="Comic Sans MS" pitchFamily="66" charset="0"/>
              </a:rPr>
              <a:t>Diffusion</a:t>
            </a:r>
            <a:endParaRPr lang="en-AU" altLang="en-US" sz="4000" b="1" smtClean="0">
              <a:latin typeface="Comic Sans MS" pitchFamily="66" charset="0"/>
            </a:endParaRP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484313"/>
            <a:ext cx="6696075" cy="10080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Now carefully read my summary of diffusion below.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24580" name="Picture 14" descr="baz-27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852738"/>
            <a:ext cx="5595938" cy="2630487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altLang="en-US" sz="4000" b="1" smtClean="0">
                <a:latin typeface="Comic Sans MS" pitchFamily="66" charset="0"/>
              </a:rPr>
              <a:t>Semi-permeable membranes</a:t>
            </a:r>
            <a:endParaRPr lang="en-AU" altLang="en-US" sz="4000" b="1" smtClean="0">
              <a:latin typeface="Comic Sans MS" pitchFamily="66" charset="0"/>
            </a:endParaRPr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1042988" y="4076700"/>
            <a:ext cx="7696200" cy="18113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I’m going to explain </a:t>
            </a:r>
            <a:r>
              <a:rPr lang="en-NZ" altLang="en-US" sz="2000" smtClean="0">
                <a:solidFill>
                  <a:schemeClr val="bg1"/>
                </a:solidFill>
                <a:latin typeface="Comic Sans MS" pitchFamily="66" charset="0"/>
              </a:rPr>
              <a:t>semi-permeable membranes</a:t>
            </a:r>
            <a:r>
              <a:rPr lang="en-NZ" altLang="en-US" sz="2000" smtClean="0">
                <a:latin typeface="Comic Sans MS" pitchFamily="66" charset="0"/>
              </a:rPr>
              <a:t>, but first I will explain </a:t>
            </a:r>
            <a:r>
              <a:rPr lang="en-NZ" altLang="en-US" sz="2000" smtClean="0">
                <a:solidFill>
                  <a:schemeClr val="bg1"/>
                </a:solidFill>
                <a:latin typeface="Comic Sans MS" pitchFamily="66" charset="0"/>
              </a:rPr>
              <a:t>permeable</a:t>
            </a:r>
            <a:r>
              <a:rPr lang="en-NZ" altLang="en-US" sz="2000" smtClean="0">
                <a:latin typeface="Comic Sans MS" pitchFamily="66" charset="0"/>
              </a:rPr>
              <a:t> using this gear here.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25604" name="Picture 11" descr="baz-29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196975"/>
            <a:ext cx="6553200" cy="2681288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990600"/>
            <a:ext cx="3975100" cy="5257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See how the coloured solution goes right through the filter paper.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The paper is </a:t>
            </a:r>
            <a:r>
              <a:rPr lang="en-NZ" altLang="en-US" sz="2000" smtClean="0">
                <a:solidFill>
                  <a:schemeClr val="bg1"/>
                </a:solidFill>
                <a:latin typeface="Comic Sans MS" pitchFamily="66" charset="0"/>
              </a:rPr>
              <a:t>permeable</a:t>
            </a:r>
            <a:r>
              <a:rPr lang="en-NZ" altLang="en-US" sz="2000" smtClean="0">
                <a:latin typeface="Comic Sans MS" pitchFamily="66" charset="0"/>
              </a:rPr>
              <a:t> to the water and to the crystal particles in it.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solidFill>
                  <a:schemeClr val="bg1"/>
                </a:solidFill>
                <a:latin typeface="Comic Sans MS" pitchFamily="66" charset="0"/>
              </a:rPr>
              <a:t>Permeable</a:t>
            </a:r>
            <a:r>
              <a:rPr lang="en-NZ" altLang="en-US" sz="2000" smtClean="0">
                <a:latin typeface="Comic Sans MS" pitchFamily="66" charset="0"/>
              </a:rPr>
              <a:t> means water and dissolved particles can pass through it.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26628" name="Picture 9" descr="baz-30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300288"/>
            <a:ext cx="3162300" cy="2638425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258888" y="3644900"/>
            <a:ext cx="7504112" cy="2603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And so back to this.  “</a:t>
            </a:r>
            <a:r>
              <a:rPr lang="en-NZ" altLang="en-US" sz="2000" smtClean="0">
                <a:solidFill>
                  <a:schemeClr val="bg1"/>
                </a:solidFill>
                <a:latin typeface="Comic Sans MS" pitchFamily="66" charset="0"/>
              </a:rPr>
              <a:t>Semi</a:t>
            </a:r>
            <a:r>
              <a:rPr lang="en-NZ" altLang="en-US" sz="2000" smtClean="0">
                <a:latin typeface="Comic Sans MS" pitchFamily="66" charset="0"/>
              </a:rPr>
              <a:t>“ means </a:t>
            </a:r>
            <a:r>
              <a:rPr lang="en-NZ" altLang="en-US" sz="2000" smtClean="0">
                <a:solidFill>
                  <a:schemeClr val="bg1"/>
                </a:solidFill>
                <a:latin typeface="Comic Sans MS" pitchFamily="66" charset="0"/>
              </a:rPr>
              <a:t>half</a:t>
            </a:r>
            <a:r>
              <a:rPr lang="en-NZ" altLang="en-US" sz="2000" smtClean="0">
                <a:latin typeface="Comic Sans MS" pitchFamily="66" charset="0"/>
              </a:rPr>
              <a:t> or </a:t>
            </a:r>
            <a:r>
              <a:rPr lang="en-NZ" altLang="en-US" sz="2000" smtClean="0">
                <a:solidFill>
                  <a:schemeClr val="bg1"/>
                </a:solidFill>
                <a:latin typeface="Comic Sans MS" pitchFamily="66" charset="0"/>
              </a:rPr>
              <a:t>partly</a:t>
            </a:r>
            <a:r>
              <a:rPr lang="en-NZ" altLang="en-US" sz="2000" smtClean="0">
                <a:latin typeface="Comic Sans MS" pitchFamily="66" charset="0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So if something is </a:t>
            </a:r>
            <a:r>
              <a:rPr lang="en-NZ" altLang="en-US" sz="2000" smtClean="0">
                <a:solidFill>
                  <a:schemeClr val="bg1"/>
                </a:solidFill>
                <a:latin typeface="Comic Sans MS" pitchFamily="66" charset="0"/>
              </a:rPr>
              <a:t>semi-permeable</a:t>
            </a:r>
            <a:r>
              <a:rPr lang="en-NZ" altLang="en-US" sz="2000" smtClean="0">
                <a:latin typeface="Comic Sans MS" pitchFamily="66" charset="0"/>
              </a:rPr>
              <a:t>, it is only partly permeable – only some things can go through it.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27652" name="Picture 7" descr="baz-31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196975"/>
            <a:ext cx="4203700" cy="22225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2852738"/>
            <a:ext cx="3038475" cy="33956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Remember how a cell membrane will let only water particles through it?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It is </a:t>
            </a:r>
            <a:r>
              <a:rPr lang="en-NZ" altLang="en-US" sz="2000" smtClean="0">
                <a:solidFill>
                  <a:schemeClr val="bg1"/>
                </a:solidFill>
                <a:latin typeface="Comic Sans MS" pitchFamily="66" charset="0"/>
              </a:rPr>
              <a:t>semi-permeable.</a:t>
            </a:r>
            <a:endParaRPr lang="en-AU" altLang="en-US" sz="200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8676" name="Picture 7" descr="baz17brd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844675"/>
            <a:ext cx="4608512" cy="3154363"/>
          </a:xfrm>
          <a:noFill/>
        </p:spPr>
      </p:pic>
      <p:pic>
        <p:nvPicPr>
          <p:cNvPr id="28677" name="Picture 8" descr="baz-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84538"/>
            <a:ext cx="17907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42988" y="4437063"/>
            <a:ext cx="7720012" cy="181133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So we now get to this important word.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29700" name="Picture 7" descr="baz-32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412875"/>
            <a:ext cx="4670425" cy="2600325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altLang="en-US" sz="4800" b="1" smtClean="0">
                <a:solidFill>
                  <a:srgbClr val="0000CC"/>
                </a:solidFill>
                <a:latin typeface="Comic Sans MS" pitchFamily="66" charset="0"/>
              </a:rPr>
              <a:t>Osmosis</a:t>
            </a:r>
            <a:endParaRPr lang="en-AU" altLang="en-US" sz="4800" b="1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30723" name="Picture 7" descr="baz-33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913" y="2286000"/>
            <a:ext cx="3925887" cy="2828925"/>
          </a:xfrm>
          <a:noFill/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003800" y="1916113"/>
            <a:ext cx="3744913" cy="36830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00CC"/>
                </a:solidFill>
                <a:latin typeface="Parade" pitchFamily="66" charset="0"/>
              </a:defRPr>
            </a:lvl1pPr>
            <a:lvl2pPr marL="742950" indent="-285750" eaLnBrk="0" hangingPunct="0">
              <a:defRPr sz="2600" b="1">
                <a:solidFill>
                  <a:srgbClr val="0000CC"/>
                </a:solidFill>
                <a:latin typeface="Parade" pitchFamily="66" charset="0"/>
              </a:defRPr>
            </a:lvl2pPr>
            <a:lvl3pPr marL="1143000" indent="-228600" eaLnBrk="0" hangingPunct="0">
              <a:defRPr sz="2600" b="1">
                <a:solidFill>
                  <a:srgbClr val="0000CC"/>
                </a:solidFill>
                <a:latin typeface="Parade" pitchFamily="66" charset="0"/>
              </a:defRPr>
            </a:lvl3pPr>
            <a:lvl4pPr marL="1600200" indent="-228600" eaLnBrk="0" hangingPunct="0">
              <a:defRPr sz="2600" b="1">
                <a:solidFill>
                  <a:srgbClr val="0000CC"/>
                </a:solidFill>
                <a:latin typeface="Parade" pitchFamily="66" charset="0"/>
              </a:defRPr>
            </a:lvl4pPr>
            <a:lvl5pPr marL="2057400" indent="-228600" eaLnBrk="0" hangingPunct="0">
              <a:defRPr sz="2600" b="1">
                <a:solidFill>
                  <a:srgbClr val="0000CC"/>
                </a:solidFill>
                <a:latin typeface="Parade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>
                <a:solidFill>
                  <a:srgbClr val="0000CC"/>
                </a:solidFill>
                <a:latin typeface="Parade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>
                <a:solidFill>
                  <a:srgbClr val="0000CC"/>
                </a:solidFill>
                <a:latin typeface="Parade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>
                <a:solidFill>
                  <a:srgbClr val="0000CC"/>
                </a:solidFill>
                <a:latin typeface="Parade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>
                <a:solidFill>
                  <a:srgbClr val="0000CC"/>
                </a:solidFill>
                <a:latin typeface="Parade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NZ" altLang="en-US"/>
              <a:t>Osmosis is the diffusion of water particles from an area of high water concentration to an area of low water concentration through a semi-permeable membrane</a:t>
            </a:r>
            <a:endParaRPr lang="en-AU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7" name="Picture 8" descr="baz-34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28775"/>
            <a:ext cx="3960812" cy="2847975"/>
          </a:xfrm>
          <a:noFill/>
        </p:spPr>
      </p:pic>
      <p:sp>
        <p:nvSpPr>
          <p:cNvPr id="31748" name="Text Box 7"/>
          <p:cNvSpPr>
            <a:spLocks noChangeArrowheads="1"/>
          </p:cNvSpPr>
          <p:nvPr>
            <p:ph type="body" sz="half" idx="2"/>
          </p:nvPr>
        </p:nvSpPr>
        <p:spPr>
          <a:xfrm>
            <a:off x="5003800" y="1268413"/>
            <a:ext cx="3671888" cy="3240087"/>
          </a:xfrm>
          <a:solidFill>
            <a:srgbClr val="FF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NZ" altLang="en-US" sz="2600" smtClean="0">
                <a:solidFill>
                  <a:srgbClr val="0000CC"/>
                </a:solidFill>
                <a:latin typeface="Parade" pitchFamily="66" charset="0"/>
              </a:rPr>
              <a:t>Osmosis is the diffusion of water particles from an area of high water concentration to an area of low water concentration through a semi-permeable membrane</a:t>
            </a:r>
            <a:endParaRPr lang="en-AU" altLang="en-US" sz="2600" smtClean="0">
              <a:solidFill>
                <a:srgbClr val="0000CC"/>
              </a:solidFill>
              <a:latin typeface="Parade" pitchFamily="66" charset="0"/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1116013" y="4652963"/>
            <a:ext cx="75596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00CC"/>
                </a:solidFill>
                <a:latin typeface="Parade" pitchFamily="66" charset="0"/>
              </a:defRPr>
            </a:lvl1pPr>
            <a:lvl2pPr marL="742950" indent="-285750" eaLnBrk="0" hangingPunct="0">
              <a:defRPr sz="2600" b="1">
                <a:solidFill>
                  <a:srgbClr val="0000CC"/>
                </a:solidFill>
                <a:latin typeface="Parade" pitchFamily="66" charset="0"/>
              </a:defRPr>
            </a:lvl2pPr>
            <a:lvl3pPr marL="1143000" indent="-228600" eaLnBrk="0" hangingPunct="0">
              <a:defRPr sz="2600" b="1">
                <a:solidFill>
                  <a:srgbClr val="0000CC"/>
                </a:solidFill>
                <a:latin typeface="Parade" pitchFamily="66" charset="0"/>
              </a:defRPr>
            </a:lvl3pPr>
            <a:lvl4pPr marL="1600200" indent="-228600" eaLnBrk="0" hangingPunct="0">
              <a:defRPr sz="2600" b="1">
                <a:solidFill>
                  <a:srgbClr val="0000CC"/>
                </a:solidFill>
                <a:latin typeface="Parade" pitchFamily="66" charset="0"/>
              </a:defRPr>
            </a:lvl4pPr>
            <a:lvl5pPr marL="2057400" indent="-228600" eaLnBrk="0" hangingPunct="0">
              <a:defRPr sz="2600" b="1">
                <a:solidFill>
                  <a:srgbClr val="0000CC"/>
                </a:solidFill>
                <a:latin typeface="Parade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>
                <a:solidFill>
                  <a:srgbClr val="0000CC"/>
                </a:solidFill>
                <a:latin typeface="Parade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>
                <a:solidFill>
                  <a:srgbClr val="0000CC"/>
                </a:solidFill>
                <a:latin typeface="Parade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>
                <a:solidFill>
                  <a:srgbClr val="0000CC"/>
                </a:solidFill>
                <a:latin typeface="Parade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>
                <a:solidFill>
                  <a:srgbClr val="0000CC"/>
                </a:solidFill>
                <a:latin typeface="Parade" pitchFamily="66" charset="0"/>
              </a:defRPr>
            </a:lvl9pPr>
          </a:lstStyle>
          <a:p>
            <a:pPr eaLnBrk="1" hangingPunct="1"/>
            <a:r>
              <a:rPr lang="en-NZ" altLang="en-US" sz="2200">
                <a:solidFill>
                  <a:schemeClr val="tx1"/>
                </a:solidFill>
                <a:latin typeface="Comic Sans MS" pitchFamily="66" charset="0"/>
              </a:rPr>
              <a:t>And now it is the time for you to do some work. </a:t>
            </a:r>
          </a:p>
          <a:p>
            <a:pPr eaLnBrk="1" hangingPunct="1"/>
            <a:r>
              <a:rPr lang="en-NZ" altLang="en-US" sz="2200">
                <a:solidFill>
                  <a:schemeClr val="tx1"/>
                </a:solidFill>
                <a:latin typeface="Comic Sans MS" pitchFamily="66" charset="0"/>
              </a:rPr>
              <a:t>Use the worksheet provided to keep a record of what you have learned.</a:t>
            </a:r>
            <a:endParaRPr lang="en-AU" altLang="en-US" sz="220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90600"/>
            <a:ext cx="41910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I am well qualified for this job.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NZ" altLang="en-US" sz="2000" smtClean="0">
                <a:latin typeface="Comic Sans MS" pitchFamily="66" charset="0"/>
              </a:rPr>
              <a:t> I’m a bacterium who lives in the soil with millions of my relatives.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NZ" altLang="en-US" sz="2000" smtClean="0">
                <a:latin typeface="Comic Sans MS" pitchFamily="66" charset="0"/>
              </a:rPr>
              <a:t> I’m tiny enough to get right inside cells – AND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NZ" altLang="en-US" sz="2000" smtClean="0">
                <a:latin typeface="Comic Sans MS" pitchFamily="66" charset="0"/>
              </a:rPr>
              <a:t> Here in my hand I have an artistic licence!</a:t>
            </a:r>
          </a:p>
          <a:p>
            <a:pPr marL="0" indent="0" eaLnBrk="1" hangingPunct="1">
              <a:lnSpc>
                <a:spcPct val="90000"/>
              </a:lnSpc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NZ" altLang="en-US" sz="2000" smtClean="0">
                <a:latin typeface="Comic Sans MS" pitchFamily="66" charset="0"/>
              </a:rPr>
              <a:t>This guarantees I can change size, simplify things and hopefully make it easy to understand.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5124" name="Picture 9" descr="baz-2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700213"/>
            <a:ext cx="3233738" cy="3313112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916113"/>
            <a:ext cx="4335462" cy="43322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So let’s get started.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Here I am standing on a dry bit of soil.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Notice the air gaps between the soil particles.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These allow roots to get oxygen.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6148" name="Picture 9" descr="baz-3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575" y="1916113"/>
            <a:ext cx="2867025" cy="295275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844675"/>
            <a:ext cx="4478337" cy="4403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NZ" altLang="en-US" sz="2400" smtClean="0"/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Of course soil particles are usually surrounded by water.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It could be a thin film of water like this ……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7172" name="Picture 9" descr="baz-4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5888" y="1844675"/>
            <a:ext cx="2670175" cy="3024188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133600"/>
            <a:ext cx="3771900" cy="4114800"/>
          </a:xfrm>
        </p:spPr>
        <p:txBody>
          <a:bodyPr/>
          <a:lstStyle/>
          <a:p>
            <a:pPr marL="0" indent="0" eaLnBrk="1" hangingPunct="1"/>
            <a:endParaRPr lang="en-NZ" altLang="en-US" sz="2400" smtClean="0"/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Or a deep layer that largely fills the gaps – like this!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8196" name="Picture 12" descr="baz-5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349500"/>
            <a:ext cx="3911600" cy="2046288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349500"/>
            <a:ext cx="3771900" cy="38989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Before we find out just how this water gets into plants, we are going to look at a diagram of a plant root tip.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9220" name="Picture 12" descr="baz-6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4325" y="1844675"/>
            <a:ext cx="2646363" cy="316865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baz7board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1847850"/>
            <a:ext cx="4964113" cy="3524250"/>
          </a:xfrm>
          <a:noFill/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11863" y="981075"/>
            <a:ext cx="2751137" cy="5257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This is a diagram of a root tip. 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The root hairs greatly increase the surface area over which the plant can absorb water.</a:t>
            </a:r>
          </a:p>
          <a:p>
            <a:pPr marL="0" indent="0" eaLnBrk="1" hangingPunct="1">
              <a:buFontTx/>
              <a:buNone/>
            </a:pPr>
            <a:endParaRPr lang="en-NZ" altLang="en-US" sz="20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2000" smtClean="0">
                <a:latin typeface="Comic Sans MS" pitchFamily="66" charset="0"/>
              </a:rPr>
              <a:t>Now we are going back to the soil in between these root hairs for a close up look.</a:t>
            </a:r>
            <a:endParaRPr lang="en-AU" altLang="en-US" sz="2000" smtClean="0">
              <a:latin typeface="Comic Sans MS" pitchFamily="66" charset="0"/>
            </a:endParaRPr>
          </a:p>
        </p:txBody>
      </p:sp>
      <p:pic>
        <p:nvPicPr>
          <p:cNvPr id="10245" name="Picture 26" descr="baz-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169386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84888" y="990600"/>
            <a:ext cx="2678112" cy="5257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NZ" altLang="en-US" sz="1800" smtClean="0">
                <a:latin typeface="Comic Sans MS" pitchFamily="66" charset="0"/>
              </a:rPr>
              <a:t>Here we are among some root hairs. Notice their contact with the water film around the soil.</a:t>
            </a:r>
          </a:p>
          <a:p>
            <a:pPr marL="0" indent="0" eaLnBrk="1" hangingPunct="1">
              <a:buFontTx/>
              <a:buNone/>
            </a:pPr>
            <a:endParaRPr lang="en-NZ" altLang="en-US" sz="18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1800" smtClean="0">
                <a:latin typeface="Comic Sans MS" pitchFamily="66" charset="0"/>
              </a:rPr>
              <a:t>Remember that their job is to increase the surface area over which roots can absorb water.</a:t>
            </a:r>
          </a:p>
          <a:p>
            <a:pPr marL="0" indent="0" eaLnBrk="1" hangingPunct="1">
              <a:buFontTx/>
              <a:buNone/>
            </a:pPr>
            <a:endParaRPr lang="en-NZ" altLang="en-US" sz="18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NZ" altLang="en-US" sz="1800" smtClean="0">
                <a:latin typeface="Comic Sans MS" pitchFamily="66" charset="0"/>
              </a:rPr>
              <a:t>Now I’m going to shrink down to  a tiny size so we can study the surface of a root hair.</a:t>
            </a:r>
            <a:endParaRPr lang="en-AU" altLang="en-US" sz="1800" smtClean="0">
              <a:latin typeface="Comic Sans MS" pitchFamily="66" charset="0"/>
            </a:endParaRPr>
          </a:p>
        </p:txBody>
      </p:sp>
      <p:pic>
        <p:nvPicPr>
          <p:cNvPr id="11268" name="Picture 11" descr="baz8back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557338"/>
            <a:ext cx="5041900" cy="3659187"/>
          </a:xfrm>
          <a:noFill/>
        </p:spPr>
      </p:pic>
      <p:pic>
        <p:nvPicPr>
          <p:cNvPr id="11269" name="Picture 16" descr="baz-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5400"/>
            <a:ext cx="7397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/>
    </p:bldLst>
  </p:timing>
</p:sld>
</file>

<file path=ppt/theme/theme1.xml><?xml version="1.0" encoding="utf-8"?>
<a:theme xmlns:a="http://schemas.openxmlformats.org/drawingml/2006/main" name="Damage control design template">
  <a:themeElements>
    <a:clrScheme name="Damage control design template 12">
      <a:dk1>
        <a:srgbClr val="777777"/>
      </a:dk1>
      <a:lt1>
        <a:srgbClr val="969696"/>
      </a:lt1>
      <a:dk2>
        <a:srgbClr val="686B5D"/>
      </a:dk2>
      <a:lt2>
        <a:srgbClr val="FFFFCC"/>
      </a:lt2>
      <a:accent1>
        <a:srgbClr val="909082"/>
      </a:accent1>
      <a:accent2>
        <a:srgbClr val="809EA8"/>
      </a:accent2>
      <a:accent3>
        <a:srgbClr val="B9BAB6"/>
      </a:accent3>
      <a:accent4>
        <a:srgbClr val="7F7F7F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amage control design templat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26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Parade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26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Parade" pitchFamily="66" charset="0"/>
          </a:defRPr>
        </a:defPPr>
      </a:lstStyle>
    </a:lnDef>
  </a:objectDefaults>
  <a:extraClrSchemeLst>
    <a:extraClrScheme>
      <a:clrScheme name="Damage control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 control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 control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 control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 control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 control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 control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 control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 control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 control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 control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 control design template 12">
        <a:dk1>
          <a:srgbClr val="777777"/>
        </a:dk1>
        <a:lt1>
          <a:srgbClr val="969696"/>
        </a:lt1>
        <a:dk2>
          <a:srgbClr val="686B5D"/>
        </a:dk2>
        <a:lt2>
          <a:srgbClr val="FFFFCC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Damage control design template</Template>
  <TotalTime>855</TotalTime>
  <Words>891</Words>
  <Application>Microsoft Office PowerPoint</Application>
  <PresentationFormat>On-screen Show (4:3)</PresentationFormat>
  <Paragraphs>107</Paragraphs>
  <Slides>29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Parade</vt:lpstr>
      <vt:lpstr>Arial</vt:lpstr>
      <vt:lpstr>Arial Black</vt:lpstr>
      <vt:lpstr>Tahoma</vt:lpstr>
      <vt:lpstr>Calibri</vt:lpstr>
      <vt:lpstr>Comic Sans MS</vt:lpstr>
      <vt:lpstr>Damage control design template</vt:lpstr>
      <vt:lpstr>Osmosis - the inside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Diffusion</vt:lpstr>
      <vt:lpstr>Diffusion</vt:lpstr>
      <vt:lpstr>Diffusion</vt:lpstr>
      <vt:lpstr>Semi-permeable membranes</vt:lpstr>
      <vt:lpstr>PowerPoint Presentation</vt:lpstr>
      <vt:lpstr>PowerPoint Presentation</vt:lpstr>
      <vt:lpstr>PowerPoint Presentation</vt:lpstr>
      <vt:lpstr>PowerPoint Presentation</vt:lpstr>
      <vt:lpstr>Osmosis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Osmosis - the inside story</dc:title>
  <dc:creator>Wood</dc:creator>
  <cp:lastModifiedBy>User</cp:lastModifiedBy>
  <cp:revision>36</cp:revision>
  <dcterms:created xsi:type="dcterms:W3CDTF">2005-11-17T19:28:32Z</dcterms:created>
  <dcterms:modified xsi:type="dcterms:W3CDTF">2015-04-10T03:33:08Z</dcterms:modified>
</cp:coreProperties>
</file>